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0" r:id="rId4"/>
    <p:sldId id="267" r:id="rId5"/>
    <p:sldId id="271" r:id="rId6"/>
    <p:sldId id="261" r:id="rId7"/>
    <p:sldId id="262" r:id="rId8"/>
    <p:sldId id="268" r:id="rId9"/>
    <p:sldId id="269" r:id="rId10"/>
    <p:sldId id="270" r:id="rId11"/>
    <p:sldId id="263" r:id="rId12"/>
    <p:sldId id="264" r:id="rId13"/>
    <p:sldId id="266" r:id="rId14"/>
    <p:sldId id="265" r:id="rId15"/>
    <p:sldId id="274" r:id="rId16"/>
    <p:sldId id="275" r:id="rId17"/>
    <p:sldId id="257" r:id="rId18"/>
    <p:sldId id="273" r:id="rId19"/>
    <p:sldId id="272" r:id="rId2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0FF"/>
    <a:srgbClr val="3F8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264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3849D-82C5-6941-BA08-961D7BD22F7C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3CFFA-CB0A-144F-9946-9250B8ABAAA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059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3CFFA-CB0A-144F-9946-9250B8ABAAA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07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77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45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57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29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87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24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0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1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21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34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19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48B8D-9EB2-5842-9539-0764CD1DE0B0}" type="datetimeFigureOut">
              <a:rPr lang="de-DE" smtClean="0"/>
              <a:t>13.05.26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317D-749A-3743-A35A-E14CBA639B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261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Wie kam die Regenbogenfahne in die Museumsschublade?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4" name="Inhaltsplatzhalter 3" descr="Bildschirmfoto 2026-04-14 um 14.16.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2" b="7862"/>
          <a:stretch>
            <a:fillRect/>
          </a:stretch>
        </p:blipFill>
        <p:spPr>
          <a:xfrm>
            <a:off x="4265321" y="4197893"/>
            <a:ext cx="4872116" cy="2679476"/>
          </a:xfrm>
        </p:spPr>
      </p:pic>
      <p:pic>
        <p:nvPicPr>
          <p:cNvPr id="3" name="Bild 2" descr="Schublade-768x4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317"/>
            <a:ext cx="6381750" cy="2695575"/>
          </a:xfrm>
          <a:prstGeom prst="rect">
            <a:avLst/>
          </a:prstGeom>
        </p:spPr>
      </p:pic>
      <p:pic>
        <p:nvPicPr>
          <p:cNvPr id="5" name="Bild 4" descr="Tor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1511"/>
            <a:ext cx="4265321" cy="89434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764161" y="5362222"/>
            <a:ext cx="1908528" cy="9595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Prototyp der Hetero-normativität</a:t>
            </a:r>
            <a:endParaRPr lang="de-DE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06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EE60FF"/>
                </a:solidFill>
              </a:rPr>
              <a:t>Ernst Röhm (1887-1934)</a:t>
            </a:r>
            <a:endParaRPr lang="de-DE" dirty="0">
              <a:solidFill>
                <a:srgbClr val="EE60FF"/>
              </a:solidFill>
            </a:endParaRPr>
          </a:p>
        </p:txBody>
      </p:sp>
      <p:pic>
        <p:nvPicPr>
          <p:cNvPr id="3" name="Bild 2" descr="Bundesarchiv_Bild_146-1982-159-21A,_Nürnberg,_Reichsparteitag,_Hitler_und_Röh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411208" cy="503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1930 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EE60FF"/>
                </a:solidFill>
              </a:rPr>
              <a:t>Homosexualität gilt als Laster der Nazis und wird zum Feindbild der Juden! </a:t>
            </a:r>
          </a:p>
          <a:p>
            <a:pPr>
              <a:buFont typeface="Wingdings" charset="0"/>
              <a:buChar char="è"/>
            </a:pPr>
            <a:r>
              <a:rPr lang="de-DE" dirty="0" smtClean="0">
                <a:solidFill>
                  <a:srgbClr val="EE60FF"/>
                </a:solidFill>
              </a:rPr>
              <a:t>Psychostress/Identitätskrise für schwule Juden</a:t>
            </a:r>
          </a:p>
          <a:p>
            <a:pPr>
              <a:buFont typeface="Wingdings" charset="0"/>
              <a:buChar char="è"/>
            </a:pPr>
            <a:endParaRPr lang="de-DE" dirty="0" smtClean="0">
              <a:solidFill>
                <a:srgbClr val="EE60FF"/>
              </a:solidFill>
            </a:endParaRPr>
          </a:p>
          <a:p>
            <a:pPr marL="0" indent="0">
              <a:buNone/>
            </a:pPr>
            <a:r>
              <a:rPr lang="de-DE" sz="2400" dirty="0" smtClean="0"/>
              <a:t>(</a:t>
            </a:r>
            <a:r>
              <a:rPr lang="de-DE" sz="2400" dirty="0"/>
              <a:t>Prof. </a:t>
            </a:r>
            <a:r>
              <a:rPr lang="de-DE" sz="2400" dirty="0" err="1"/>
              <a:t>Kalczewiak</a:t>
            </a:r>
            <a:r>
              <a:rPr lang="de-DE" sz="2400" dirty="0"/>
              <a:t>, Uni </a:t>
            </a:r>
            <a:r>
              <a:rPr lang="de-DE" sz="2400" dirty="0" smtClean="0"/>
              <a:t>LU, «HOMOSEXUAL MASCULINITIES.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/>
              <a:t>Crime, Progressiv </a:t>
            </a:r>
            <a:r>
              <a:rPr lang="de-DE" sz="2400" dirty="0" err="1"/>
              <a:t>Calls</a:t>
            </a:r>
            <a:r>
              <a:rPr lang="de-DE" sz="2400" dirty="0"/>
              <a:t>,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Homophobic</a:t>
            </a:r>
            <a:r>
              <a:rPr lang="de-DE" sz="2400" dirty="0"/>
              <a:t> </a:t>
            </a:r>
            <a:r>
              <a:rPr lang="de-DE" sz="2400" dirty="0" smtClean="0"/>
              <a:t>Subversion», 2025. Auf </a:t>
            </a:r>
            <a:r>
              <a:rPr lang="de-DE" sz="2400" b="1" dirty="0" smtClean="0"/>
              <a:t>Polen</a:t>
            </a:r>
            <a:r>
              <a:rPr lang="de-DE" sz="2400" dirty="0" smtClean="0"/>
              <a:t> fokussierte Forschung.)</a:t>
            </a:r>
          </a:p>
        </p:txBody>
      </p:sp>
    </p:spTree>
    <p:extLst>
      <p:ext uri="{BB962C8B-B14F-4D97-AF65-F5344CB8AC3E}">
        <p14:creationId xmlns:p14="http://schemas.microsoft.com/office/powerpoint/2010/main" val="94052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1945 ff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Jüdische Verbände wehren sich gegen Schwulengedenkstätten in KZ</a:t>
            </a:r>
          </a:p>
          <a:p>
            <a:r>
              <a:rPr lang="de-DE" dirty="0" smtClean="0"/>
              <a:t>Gay &amp; </a:t>
            </a:r>
            <a:r>
              <a:rPr lang="de-DE" dirty="0" err="1" smtClean="0"/>
              <a:t>Lesbian</a:t>
            </a:r>
            <a:r>
              <a:rPr lang="de-DE" dirty="0" smtClean="0"/>
              <a:t> </a:t>
            </a:r>
            <a:r>
              <a:rPr lang="de-DE" dirty="0" err="1" smtClean="0"/>
              <a:t>Synagogues</a:t>
            </a:r>
            <a:r>
              <a:rPr lang="de-DE" dirty="0" smtClean="0"/>
              <a:t> nach 1968 (</a:t>
            </a:r>
            <a:r>
              <a:rPr lang="de-DE" dirty="0" err="1" smtClean="0"/>
              <a:t>Stonewall</a:t>
            </a:r>
            <a:r>
              <a:rPr lang="de-DE" dirty="0" smtClean="0"/>
              <a:t> @ Christopher Street) in USA</a:t>
            </a:r>
          </a:p>
          <a:p>
            <a:r>
              <a:rPr lang="de-DE" dirty="0" smtClean="0"/>
              <a:t>Reformjudentum tut sich schwer</a:t>
            </a:r>
          </a:p>
          <a:p>
            <a:r>
              <a:rPr lang="de-DE" dirty="0" smtClean="0"/>
              <a:t>Ab 1970: Schwule Juden in Politik (Harvey Milk, 1930 -1978 )</a:t>
            </a:r>
          </a:p>
          <a:p>
            <a:r>
              <a:rPr lang="de-DE" dirty="0" smtClean="0"/>
              <a:t>1980: Gründung des World </a:t>
            </a:r>
            <a:r>
              <a:rPr lang="de-DE" dirty="0" err="1" smtClean="0"/>
              <a:t>Congress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Gay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Lesbian</a:t>
            </a:r>
            <a:r>
              <a:rPr lang="de-DE" dirty="0" smtClean="0"/>
              <a:t> </a:t>
            </a:r>
            <a:r>
              <a:rPr lang="de-DE" dirty="0" err="1" smtClean="0"/>
              <a:t>Jewish</a:t>
            </a:r>
            <a:r>
              <a:rPr lang="de-DE" dirty="0" smtClean="0"/>
              <a:t> </a:t>
            </a:r>
            <a:r>
              <a:rPr lang="de-DE" dirty="0" err="1" smtClean="0"/>
              <a:t>Organisations</a:t>
            </a:r>
            <a:endParaRPr lang="de-DE" dirty="0" smtClean="0"/>
          </a:p>
          <a:p>
            <a:r>
              <a:rPr lang="de-DE" dirty="0" smtClean="0"/>
              <a:t>Ab 1981: Schwule Juden im Kampf gegen AIDS</a:t>
            </a:r>
          </a:p>
          <a:p>
            <a:r>
              <a:rPr lang="de-DE" dirty="0" smtClean="0"/>
              <a:t>Reformjudentum öffnet sich: Schwule Rabbiner, gleichgeschlechtliche Trauung, Kinder aus Regenbogenfamilien</a:t>
            </a:r>
          </a:p>
          <a:p>
            <a:r>
              <a:rPr lang="de-DE" dirty="0" smtClean="0"/>
              <a:t>2001: «</a:t>
            </a:r>
            <a:r>
              <a:rPr lang="de-DE" dirty="0" err="1" smtClean="0"/>
              <a:t>Trembling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God</a:t>
            </a:r>
            <a:r>
              <a:rPr lang="de-DE" dirty="0"/>
              <a:t>»</a:t>
            </a:r>
            <a:endParaRPr lang="de-DE" dirty="0" smtClean="0"/>
          </a:p>
          <a:p>
            <a:r>
              <a:rPr lang="de-DE" dirty="0" smtClean="0"/>
              <a:t>Ab 2010: Open </a:t>
            </a:r>
            <a:r>
              <a:rPr lang="de-DE" dirty="0" err="1" smtClean="0"/>
              <a:t>Orthodoxy</a:t>
            </a:r>
            <a:r>
              <a:rPr lang="de-DE" dirty="0" smtClean="0"/>
              <a:t> öffnet sich zaghaft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28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Orange auf der </a:t>
            </a:r>
            <a:r>
              <a:rPr lang="de-DE" dirty="0" err="1" smtClean="0">
                <a:solidFill>
                  <a:srgbClr val="FF0000"/>
                </a:solidFill>
              </a:rPr>
              <a:t>Sederplatte</a:t>
            </a:r>
            <a:r>
              <a:rPr lang="de-DE" dirty="0" smtClean="0">
                <a:solidFill>
                  <a:srgbClr val="FF0000"/>
                </a:solidFill>
              </a:rPr>
              <a:t>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5572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 smtClean="0"/>
              <a:t>Feministisch oder </a:t>
            </a:r>
            <a:r>
              <a:rPr lang="de-DE" dirty="0" err="1" smtClean="0"/>
              <a:t>queer</a:t>
            </a:r>
            <a:endParaRPr lang="de-DE" dirty="0"/>
          </a:p>
        </p:txBody>
      </p:sp>
      <p:pic>
        <p:nvPicPr>
          <p:cNvPr id="4" name="Bild 3" descr="Seder plate with oran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89408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0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Deutschschweiz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10.06.00: Simon Schneider und Fürst Simon Albert </a:t>
            </a:r>
            <a:r>
              <a:rPr lang="de-DE" dirty="0" err="1" smtClean="0"/>
              <a:t>Hahmisvilli</a:t>
            </a:r>
            <a:r>
              <a:rPr lang="de-DE" dirty="0" smtClean="0"/>
              <a:t> gründen </a:t>
            </a:r>
            <a:r>
              <a:rPr lang="de-DE" dirty="0" err="1" smtClean="0"/>
              <a:t>Alize</a:t>
            </a:r>
            <a:endParaRPr lang="de-DE" dirty="0" smtClean="0"/>
          </a:p>
          <a:p>
            <a:r>
              <a:rPr lang="de-DE" dirty="0" smtClean="0"/>
              <a:t>26.06.02: Rabbi T. Ben-</a:t>
            </a:r>
            <a:r>
              <a:rPr lang="de-DE" dirty="0" err="1" smtClean="0"/>
              <a:t>Chorin</a:t>
            </a:r>
            <a:r>
              <a:rPr lang="de-DE" dirty="0" smtClean="0"/>
              <a:t> spricht über gleichgeschlechtliche Paare und Liberales Judentum</a:t>
            </a:r>
          </a:p>
          <a:p>
            <a:r>
              <a:rPr lang="de-DE" dirty="0" smtClean="0"/>
              <a:t>14.06.14: JMS-Band mit «Schwuler Jude sucht schwulen Juden zwecks Gründung einer jüdischen Familie»</a:t>
            </a:r>
          </a:p>
          <a:p>
            <a:r>
              <a:rPr lang="de-DE" dirty="0" smtClean="0"/>
              <a:t>07.10.23 </a:t>
            </a:r>
            <a:r>
              <a:rPr lang="de-DE" dirty="0" err="1" smtClean="0"/>
              <a:t>Hamasmassaker</a:t>
            </a:r>
            <a:r>
              <a:rPr lang="de-DE" dirty="0" smtClean="0"/>
              <a:t> = Katalysator für </a:t>
            </a:r>
            <a:r>
              <a:rPr lang="de-DE" dirty="0" err="1" smtClean="0"/>
              <a:t>Keschet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514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Deutschschweiz: 2000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Zweckartikel von </a:t>
            </a:r>
            <a:r>
              <a:rPr lang="de-DE" dirty="0" err="1" smtClean="0"/>
              <a:t>Alize</a:t>
            </a:r>
            <a:r>
              <a:rPr lang="de-DE" dirty="0" smtClean="0"/>
              <a:t>:</a:t>
            </a:r>
          </a:p>
          <a:p>
            <a:r>
              <a:rPr lang="de-DE" dirty="0" smtClean="0"/>
              <a:t>Pflege des Judentums</a:t>
            </a:r>
          </a:p>
          <a:p>
            <a:r>
              <a:rPr lang="de-DE" dirty="0" smtClean="0"/>
              <a:t>Veranstaltungen mit jüdischen oder schwul-lesbischen Themen</a:t>
            </a:r>
          </a:p>
          <a:p>
            <a:r>
              <a:rPr lang="de-DE" dirty="0" smtClean="0"/>
              <a:t>Selbsthilfe</a:t>
            </a:r>
          </a:p>
          <a:p>
            <a:r>
              <a:rPr lang="de-DE" dirty="0" smtClean="0"/>
              <a:t>Kontakt zu Organisationen mit</a:t>
            </a:r>
            <a:br>
              <a:rPr lang="de-DE" dirty="0" smtClean="0"/>
            </a:br>
            <a:r>
              <a:rPr lang="de-DE" dirty="0" smtClean="0"/>
              <a:t>ähnlichen Zielen</a:t>
            </a:r>
          </a:p>
          <a:p>
            <a:endParaRPr lang="de-DE" dirty="0"/>
          </a:p>
        </p:txBody>
      </p:sp>
      <p:pic>
        <p:nvPicPr>
          <p:cNvPr id="4" name="Bild 3" descr="XD0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47" y="3457223"/>
            <a:ext cx="2974442" cy="34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0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Deutschschweiz: 2000 - 2023</a:t>
            </a:r>
            <a:endParaRPr lang="de-DE" dirty="0"/>
          </a:p>
        </p:txBody>
      </p:sp>
      <p:pic>
        <p:nvPicPr>
          <p:cNvPr id="4" name="Bild 3" descr="JLG@tachl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35536" cy="6858000"/>
          </a:xfrm>
          <a:prstGeom prst="rect">
            <a:avLst/>
          </a:prstGeom>
        </p:spPr>
      </p:pic>
      <p:pic>
        <p:nvPicPr>
          <p:cNvPr id="5" name="Bild 4" descr="Abstimmu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867"/>
            <a:ext cx="9144000" cy="4059150"/>
          </a:xfrm>
          <a:prstGeom prst="rect">
            <a:avLst/>
          </a:prstGeom>
          <a:ln w="76200" cmpd="tri">
            <a:solidFill>
              <a:srgbClr val="008000"/>
            </a:solidFill>
          </a:ln>
        </p:spPr>
      </p:pic>
      <p:pic>
        <p:nvPicPr>
          <p:cNvPr id="6" name="Bild 5" descr="JMS_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16922"/>
            <a:ext cx="2793999" cy="3941078"/>
          </a:xfrm>
          <a:prstGeom prst="rect">
            <a:avLst/>
          </a:prstGeom>
        </p:spPr>
      </p:pic>
      <p:pic>
        <p:nvPicPr>
          <p:cNvPr id="7" name="Bild 6" descr="JMS_&quot;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2916922"/>
            <a:ext cx="5517444" cy="3725227"/>
          </a:xfrm>
          <a:prstGeom prst="rect">
            <a:avLst/>
          </a:prstGeom>
          <a:ln w="76200" cmpd="tri">
            <a:solidFill>
              <a:srgbClr val="008000"/>
            </a:solidFill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 rot="19831022">
            <a:off x="383087" y="3310959"/>
            <a:ext cx="8740127" cy="68580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400" b="1" dirty="0" smtClean="0">
                <a:solidFill>
                  <a:srgbClr val="EE60FF"/>
                </a:solidFill>
              </a:rPr>
              <a:t>Und viele andere Diskussionen mehr</a:t>
            </a:r>
            <a:endParaRPr lang="de-DE" sz="4400" b="1" dirty="0">
              <a:solidFill>
                <a:srgbClr val="EE6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8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/>
              <a:t>Deutschschweiz: 2024</a:t>
            </a:r>
            <a:endParaRPr lang="de-DE" dirty="0"/>
          </a:p>
        </p:txBody>
      </p:sp>
      <p:pic>
        <p:nvPicPr>
          <p:cNvPr id="5" name="Bild 4" descr="flintifa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37"/>
            <a:ext cx="3344333" cy="3045185"/>
          </a:xfrm>
          <a:prstGeom prst="rect">
            <a:avLst/>
          </a:prstGeom>
        </p:spPr>
      </p:pic>
      <p:pic>
        <p:nvPicPr>
          <p:cNvPr id="6" name="Bild 5" descr="CSD_BS_03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60" y="13070"/>
            <a:ext cx="1956113" cy="3019778"/>
          </a:xfrm>
          <a:prstGeom prst="rect">
            <a:avLst/>
          </a:prstGeom>
        </p:spPr>
      </p:pic>
      <p:pic>
        <p:nvPicPr>
          <p:cNvPr id="7" name="Bild 6" descr="Hakenkreuz&amp;Davidstern&amp;Text Kopi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33" y="13070"/>
            <a:ext cx="4045185" cy="301977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1510256"/>
            <a:ext cx="9285111" cy="5078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2700" dirty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lang="de-DE" sz="2700" dirty="0" smtClean="0">
                <a:solidFill>
                  <a:schemeClr val="bg1"/>
                </a:solidFill>
                <a:latin typeface="Arial"/>
                <a:cs typeface="Arial"/>
              </a:rPr>
              <a:t>inks-identitätspolitischer </a:t>
            </a:r>
            <a:r>
              <a:rPr lang="de-DE" sz="2700" dirty="0" err="1" smtClean="0">
                <a:solidFill>
                  <a:schemeClr val="bg1"/>
                </a:solidFill>
                <a:latin typeface="Arial"/>
                <a:cs typeface="Arial"/>
              </a:rPr>
              <a:t>queerer</a:t>
            </a:r>
            <a:r>
              <a:rPr lang="de-DE" sz="2700" dirty="0" smtClean="0">
                <a:solidFill>
                  <a:schemeClr val="bg1"/>
                </a:solidFill>
                <a:latin typeface="Arial"/>
                <a:cs typeface="Arial"/>
              </a:rPr>
              <a:t> Antizionismus/Judenhass</a:t>
            </a:r>
          </a:p>
        </p:txBody>
      </p:sp>
      <p:pic>
        <p:nvPicPr>
          <p:cNvPr id="2" name="Bild 1" descr="Hamas_Regenboge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04"/>
            <a:ext cx="9144000" cy="62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8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EE60FF"/>
                </a:solidFill>
              </a:rPr>
              <a:t>Keschet</a:t>
            </a:r>
            <a:endParaRPr lang="de-DE" dirty="0">
              <a:solidFill>
                <a:srgbClr val="EE6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4000" dirty="0">
                <a:solidFill>
                  <a:srgbClr val="EE60FF"/>
                </a:solidFill>
              </a:rPr>
              <a:t>s</a:t>
            </a:r>
            <a:r>
              <a:rPr lang="de-DE" sz="4000" dirty="0" smtClean="0">
                <a:solidFill>
                  <a:srgbClr val="EE60FF"/>
                </a:solidFill>
              </a:rPr>
              <a:t>etzt sich ein</a:t>
            </a:r>
          </a:p>
          <a:p>
            <a:r>
              <a:rPr lang="de-DE" sz="4000" dirty="0">
                <a:solidFill>
                  <a:srgbClr val="EE60FF"/>
                </a:solidFill>
              </a:rPr>
              <a:t>f</a:t>
            </a:r>
            <a:r>
              <a:rPr lang="de-DE" sz="4000" dirty="0" smtClean="0">
                <a:solidFill>
                  <a:srgbClr val="EE60FF"/>
                </a:solidFill>
              </a:rPr>
              <a:t>ür das Wohl und die Rechte </a:t>
            </a:r>
            <a:br>
              <a:rPr lang="de-DE" sz="4000" dirty="0" smtClean="0">
                <a:solidFill>
                  <a:srgbClr val="EE60FF"/>
                </a:solidFill>
              </a:rPr>
            </a:br>
            <a:r>
              <a:rPr lang="de-DE" sz="4000" dirty="0" err="1" smtClean="0">
                <a:solidFill>
                  <a:srgbClr val="EE60FF"/>
                </a:solidFill>
              </a:rPr>
              <a:t>queerer</a:t>
            </a:r>
            <a:r>
              <a:rPr lang="de-DE" sz="4000" dirty="0" smtClean="0">
                <a:solidFill>
                  <a:srgbClr val="EE60FF"/>
                </a:solidFill>
              </a:rPr>
              <a:t> Menschen im jüdischen Raum</a:t>
            </a:r>
          </a:p>
          <a:p>
            <a:pPr marL="0" indent="0">
              <a:buNone/>
            </a:pPr>
            <a:r>
              <a:rPr lang="de-DE" sz="4000" dirty="0" smtClean="0">
                <a:solidFill>
                  <a:srgbClr val="EE60FF"/>
                </a:solidFill>
              </a:rPr>
              <a:t>sowie</a:t>
            </a:r>
          </a:p>
          <a:p>
            <a:r>
              <a:rPr lang="de-DE" sz="4000" dirty="0">
                <a:solidFill>
                  <a:srgbClr val="EE60FF"/>
                </a:solidFill>
              </a:rPr>
              <a:t>f</a:t>
            </a:r>
            <a:r>
              <a:rPr lang="de-DE" sz="4000" dirty="0" smtClean="0">
                <a:solidFill>
                  <a:srgbClr val="EE60FF"/>
                </a:solidFill>
              </a:rPr>
              <a:t>ür das Wohl und die Sicherheit jüdischer Menschen im </a:t>
            </a:r>
            <a:r>
              <a:rPr lang="de-DE" sz="4000" dirty="0" err="1" smtClean="0">
                <a:solidFill>
                  <a:srgbClr val="EE60FF"/>
                </a:solidFill>
              </a:rPr>
              <a:t>queeren</a:t>
            </a:r>
            <a:r>
              <a:rPr lang="de-DE" sz="4000" dirty="0" smtClean="0">
                <a:solidFill>
                  <a:srgbClr val="EE60FF"/>
                </a:solidFill>
              </a:rPr>
              <a:t> Raum</a:t>
            </a:r>
          </a:p>
          <a:p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82562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796" y="0"/>
            <a:ext cx="9137204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Bild 3" descr="Schublade-768x4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317"/>
            <a:ext cx="9137204" cy="385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3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804"/>
            <a:ext cx="8229600" cy="1646067"/>
          </a:xfrm>
        </p:spPr>
        <p:txBody>
          <a:bodyPr>
            <a:normAutofit/>
          </a:bodyPr>
          <a:lstStyle/>
          <a:p>
            <a:pPr algn="r"/>
            <a:r>
              <a:rPr lang="de-DE" dirty="0" smtClean="0"/>
              <a:t>Erste biblische Schwulität: Sodom &amp; Gomorrha</a:t>
            </a:r>
            <a:endParaRPr lang="de-DE" dirty="0"/>
          </a:p>
        </p:txBody>
      </p:sp>
      <p:pic>
        <p:nvPicPr>
          <p:cNvPr id="4" name="Bild 3" descr="Bildschirmfoto 2026-04-14 um 14.2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311"/>
            <a:ext cx="4243917" cy="60226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243916" y="3122083"/>
            <a:ext cx="4805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rgbClr val="EE60FF"/>
                </a:solidFill>
              </a:rPr>
              <a:t>Ketzerfrage:</a:t>
            </a:r>
          </a:p>
          <a:p>
            <a:r>
              <a:rPr lang="de-DE" sz="4000" dirty="0" smtClean="0">
                <a:solidFill>
                  <a:srgbClr val="EE60FF"/>
                </a:solidFill>
              </a:rPr>
              <a:t>Waren die Warnboten «</a:t>
            </a:r>
            <a:r>
              <a:rPr lang="de-DE" sz="4000" dirty="0" err="1" smtClean="0">
                <a:solidFill>
                  <a:srgbClr val="EE60FF"/>
                </a:solidFill>
              </a:rPr>
              <a:t>best</a:t>
            </a:r>
            <a:r>
              <a:rPr lang="de-DE" sz="4000" dirty="0" smtClean="0">
                <a:solidFill>
                  <a:srgbClr val="EE60FF"/>
                </a:solidFill>
              </a:rPr>
              <a:t> </a:t>
            </a:r>
            <a:r>
              <a:rPr lang="de-DE" sz="4000" dirty="0" err="1" smtClean="0">
                <a:solidFill>
                  <a:srgbClr val="EE60FF"/>
                </a:solidFill>
              </a:rPr>
              <a:t>friends</a:t>
            </a:r>
            <a:r>
              <a:rPr lang="de-DE" sz="4000" dirty="0" smtClean="0">
                <a:solidFill>
                  <a:srgbClr val="EE60FF"/>
                </a:solidFill>
              </a:rPr>
              <a:t>» oder ein Schwulenpaar?</a:t>
            </a:r>
            <a:endParaRPr lang="de-DE" sz="4000" dirty="0">
              <a:solidFill>
                <a:srgbClr val="EE6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2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Joseph: </a:t>
            </a:r>
            <a:r>
              <a:rPr lang="de-DE" dirty="0" err="1" smtClean="0">
                <a:solidFill>
                  <a:srgbClr val="EE60FF"/>
                </a:solidFill>
              </a:rPr>
              <a:t>Dragqueen</a:t>
            </a:r>
            <a:r>
              <a:rPr lang="de-DE" dirty="0" smtClean="0">
                <a:solidFill>
                  <a:srgbClr val="EE60FF"/>
                </a:solidFill>
              </a:rPr>
              <a:t>?</a:t>
            </a:r>
            <a:endParaRPr lang="de-DE" dirty="0">
              <a:solidFill>
                <a:srgbClr val="EE60FF"/>
              </a:solidFill>
            </a:endParaRPr>
          </a:p>
        </p:txBody>
      </p:sp>
      <p:pic>
        <p:nvPicPr>
          <p:cNvPr id="5" name="Bild 4" descr="Bildschirmfoto 2026-04-14 um 14.38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025"/>
            <a:ext cx="914400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4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97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dirty="0" err="1" smtClean="0"/>
              <a:t>Potiphar</a:t>
            </a:r>
            <a:r>
              <a:rPr lang="de-DE" dirty="0" smtClean="0"/>
              <a:t>: </a:t>
            </a:r>
            <a:r>
              <a:rPr lang="de-DE" dirty="0" smtClean="0">
                <a:solidFill>
                  <a:srgbClr val="EE60FF"/>
                </a:solidFill>
              </a:rPr>
              <a:t>Schwul?</a:t>
            </a:r>
            <a:endParaRPr lang="de-DE" dirty="0">
              <a:solidFill>
                <a:srgbClr val="EE60FF"/>
              </a:solidFill>
            </a:endParaRPr>
          </a:p>
        </p:txBody>
      </p:sp>
      <p:pic>
        <p:nvPicPr>
          <p:cNvPr id="5" name="Bild 4" descr="Bildschirmfoto 2026-04-14 um 14.4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524"/>
            <a:ext cx="6307667" cy="587447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802281" y="24666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264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Mose am Sinai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Du sollst nicht beim Manne liegen, wie/wenn Du bei einer Frau liegst.</a:t>
            </a:r>
          </a:p>
          <a:p>
            <a:r>
              <a:rPr lang="de-DE" dirty="0" smtClean="0"/>
              <a:t>Eine Frau soll keine Männertracht tragen und ein Mann soll keine Frauenkleider anziehen.</a:t>
            </a:r>
          </a:p>
          <a:p>
            <a:endParaRPr lang="de-DE" dirty="0"/>
          </a:p>
          <a:p>
            <a:pPr marL="0" indent="0" algn="ctr">
              <a:buNone/>
            </a:pPr>
            <a:r>
              <a:rPr lang="de-DE" dirty="0" smtClean="0">
                <a:solidFill>
                  <a:srgbClr val="EE60FF"/>
                </a:solidFill>
              </a:rPr>
              <a:t>Verbotene Handlungen und nicht </a:t>
            </a:r>
          </a:p>
          <a:p>
            <a:pPr marL="0" indent="0" algn="ctr">
              <a:buNone/>
            </a:pPr>
            <a:r>
              <a:rPr lang="de-DE" dirty="0" smtClean="0">
                <a:solidFill>
                  <a:srgbClr val="EE60FF"/>
                </a:solidFill>
              </a:rPr>
              <a:t>sexuelle Orientierung / </a:t>
            </a:r>
          </a:p>
          <a:p>
            <a:pPr marL="0" indent="0" algn="ctr">
              <a:buNone/>
            </a:pPr>
            <a:r>
              <a:rPr lang="de-DE" dirty="0" smtClean="0">
                <a:solidFill>
                  <a:srgbClr val="EE60FF"/>
                </a:solidFill>
              </a:rPr>
              <a:t>geschlechtliche Identität</a:t>
            </a:r>
            <a:endParaRPr lang="de-DE" dirty="0">
              <a:solidFill>
                <a:srgbClr val="EE6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2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David und Jonathan: Unser </a:t>
            </a:r>
            <a:r>
              <a:rPr lang="de-DE" dirty="0"/>
              <a:t>L</a:t>
            </a:r>
            <a:r>
              <a:rPr lang="de-DE" dirty="0" smtClean="0"/>
              <a:t>ieblingspaar oder ein </a:t>
            </a:r>
            <a:r>
              <a:rPr lang="de-DE" dirty="0" smtClean="0">
                <a:solidFill>
                  <a:srgbClr val="EE60FF"/>
                </a:solidFill>
              </a:rPr>
              <a:t>Liebespaar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3" name="Bild 2" descr="DavidJonNoWatermark02FebJew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22" y="1532294"/>
            <a:ext cx="5776403" cy="53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70 bis 1918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i="1" dirty="0" smtClean="0"/>
              <a:t>Zwei Überlieferungen aus Andalusien:</a:t>
            </a:r>
          </a:p>
          <a:p>
            <a:r>
              <a:rPr lang="de-DE" dirty="0" smtClean="0"/>
              <a:t>Mosche Ibn Ezra (1055-1139): </a:t>
            </a:r>
            <a:br>
              <a:rPr lang="de-DE" dirty="0" smtClean="0"/>
            </a:br>
            <a:r>
              <a:rPr lang="de-DE" dirty="0" smtClean="0"/>
              <a:t>Homoerotische Gedichte</a:t>
            </a:r>
          </a:p>
          <a:p>
            <a:r>
              <a:rPr lang="de-DE" dirty="0"/>
              <a:t>Maimonides (1135-1204):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«Es </a:t>
            </a:r>
            <a:r>
              <a:rPr lang="de-DE" dirty="0"/>
              <a:t>gibt keine schwulen </a:t>
            </a:r>
            <a:r>
              <a:rPr lang="de-DE" dirty="0" smtClean="0"/>
              <a:t>Juden»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86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29458"/>
            <a:ext cx="8229600" cy="1143000"/>
          </a:xfrm>
        </p:spPr>
        <p:txBody>
          <a:bodyPr/>
          <a:lstStyle/>
          <a:p>
            <a:r>
              <a:rPr lang="de-DE" dirty="0" smtClean="0"/>
              <a:t>Zwischenkriegszeit</a:t>
            </a:r>
            <a:endParaRPr lang="de-DE" dirty="0"/>
          </a:p>
        </p:txBody>
      </p:sp>
      <p:pic>
        <p:nvPicPr>
          <p:cNvPr id="5" name="Bild 4" descr="pim_tw_0201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" y="981875"/>
            <a:ext cx="9243343" cy="58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2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EE60FF"/>
                </a:solidFill>
              </a:rPr>
              <a:t>Magnus Hirschfeld (1868-1935)</a:t>
            </a:r>
            <a:endParaRPr lang="de-DE" dirty="0">
              <a:solidFill>
                <a:srgbClr val="EE60FF"/>
              </a:solidFill>
            </a:endParaRPr>
          </a:p>
        </p:txBody>
      </p:sp>
      <p:pic>
        <p:nvPicPr>
          <p:cNvPr id="4" name="Bild 3" descr="Bildschirmfoto 2026-04-30 um 22.05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6" y="1310128"/>
            <a:ext cx="7368857" cy="5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7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Macintosh PowerPoint</Application>
  <PresentationFormat>Bildschirmpräsentation (4:3)</PresentationFormat>
  <Paragraphs>60</Paragraphs>
  <Slides>19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Office-Design</vt:lpstr>
      <vt:lpstr>Wie kam die Regenbogenfahne in die Museumsschublade?</vt:lpstr>
      <vt:lpstr>Erste biblische Schwulität: Sodom &amp; Gomorrha</vt:lpstr>
      <vt:lpstr>Joseph: Dragqueen?</vt:lpstr>
      <vt:lpstr>Potiphar: Schwul?</vt:lpstr>
      <vt:lpstr>Mose am Sinai</vt:lpstr>
      <vt:lpstr>David und Jonathan: Unser Lieblingspaar oder ein Liebespaar?</vt:lpstr>
      <vt:lpstr>70 bis 1918</vt:lpstr>
      <vt:lpstr>Zwischenkriegszeit</vt:lpstr>
      <vt:lpstr>Magnus Hirschfeld (1868-1935)</vt:lpstr>
      <vt:lpstr>Ernst Röhm (1887-1934)</vt:lpstr>
      <vt:lpstr>1930 ff</vt:lpstr>
      <vt:lpstr>1945 ff</vt:lpstr>
      <vt:lpstr>Orange auf der Sederplatte!</vt:lpstr>
      <vt:lpstr>Deutschschweiz</vt:lpstr>
      <vt:lpstr>Deutschschweiz: 2000</vt:lpstr>
      <vt:lpstr>Deutschschweiz: 2000 - 2023</vt:lpstr>
      <vt:lpstr>Deutschschweiz: 2024</vt:lpstr>
      <vt:lpstr>Keschet</vt:lpstr>
      <vt:lpstr>PowerPoint-Präsentation</vt:lpstr>
    </vt:vector>
  </TitlesOfParts>
  <Company>SafPro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Rolf Stürm</dc:creator>
  <cp:lastModifiedBy>Rolf Stürm</cp:lastModifiedBy>
  <cp:revision>78</cp:revision>
  <dcterms:created xsi:type="dcterms:W3CDTF">2026-02-02T13:44:05Z</dcterms:created>
  <dcterms:modified xsi:type="dcterms:W3CDTF">2026-05-13T20:20:50Z</dcterms:modified>
</cp:coreProperties>
</file>